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3"/>
  </p:sldMasterIdLst>
  <p:notesMasterIdLst>
    <p:notesMasterId r:id="rId8"/>
  </p:notesMasterIdLst>
  <p:sldIdLst>
    <p:sldId id="2549" r:id="rId4"/>
    <p:sldId id="257" r:id="rId5"/>
    <p:sldId id="2522" r:id="rId6"/>
    <p:sldId id="255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Введение" id="{F3E0EE75-3CF3-45D1-96DD-FF0D9DC24F77}">
          <p14:sldIdLst>
            <p14:sldId id="2549"/>
            <p14:sldId id="257"/>
            <p14:sldId id="2522"/>
            <p14:sldId id="2550"/>
          </p14:sldIdLst>
        </p14:section>
      </p14:sectionLst>
    </p:ext>
    <p:ext uri="{EFAFB233-063F-42B5-8137-9DF3F51BA10A}">
      <p15:sldGuideLst xmlns:p15="http://schemas.microsoft.com/office/powerpoint/2012/main">
        <p15:guide id="1" pos="4362" userDrawn="1">
          <p15:clr>
            <a:srgbClr val="A4A3A4"/>
          </p15:clr>
        </p15:guide>
        <p15:guide id="2" orient="horz" pos="11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yanova, Viktoria" initials="KV" lastIdx="272" clrIdx="0">
    <p:extLst>
      <p:ext uri="{19B8F6BF-5375-455C-9EA6-DF929625EA0E}">
        <p15:presenceInfo xmlns:p15="http://schemas.microsoft.com/office/powerpoint/2012/main" userId="S-1-5-21-2800664165-146498085-484308319-261690" providerId="AD"/>
      </p:ext>
    </p:extLst>
  </p:cmAuthor>
  <p:cmAuthor id="2" name="Dubanevych, Olga" initials="DO [2]" lastIdx="257" clrIdx="1">
    <p:extLst>
      <p:ext uri="{19B8F6BF-5375-455C-9EA6-DF929625EA0E}">
        <p15:presenceInfo xmlns:p15="http://schemas.microsoft.com/office/powerpoint/2012/main" userId="S-1-5-21-2800664165-146498085-484308319-261009" providerId="AD"/>
      </p:ext>
    </p:extLst>
  </p:cmAuthor>
  <p:cmAuthor id="3" name="Burdikova, Irina" initials="BI" lastIdx="33" clrIdx="2">
    <p:extLst>
      <p:ext uri="{19B8F6BF-5375-455C-9EA6-DF929625EA0E}">
        <p15:presenceInfo xmlns:p15="http://schemas.microsoft.com/office/powerpoint/2012/main" userId="S-1-5-21-2800664165-146498085-484308319-262292" providerId="AD"/>
      </p:ext>
    </p:extLst>
  </p:cmAuthor>
  <p:cmAuthor id="4" name="Anikina, Natalia" initials="AN" lastIdx="112" clrIdx="3">
    <p:extLst>
      <p:ext uri="{19B8F6BF-5375-455C-9EA6-DF929625EA0E}">
        <p15:presenceInfo xmlns:p15="http://schemas.microsoft.com/office/powerpoint/2012/main" userId="S-1-5-21-2800664165-146498085-484308319-261374" providerId="AD"/>
      </p:ext>
    </p:extLst>
  </p:cmAuthor>
  <p:cmAuthor id="5" name="Yafin, Alexander" initials="YA" lastIdx="26" clrIdx="4">
    <p:extLst>
      <p:ext uri="{19B8F6BF-5375-455C-9EA6-DF929625EA0E}">
        <p15:presenceInfo xmlns:p15="http://schemas.microsoft.com/office/powerpoint/2012/main" userId="S-1-5-21-2800664165-146498085-484308319-262186" providerId="AD"/>
      </p:ext>
    </p:extLst>
  </p:cmAuthor>
  <p:cmAuthor id="6" name="Abramkina, Elvira (Bukharaeva)" initials="AE(" lastIdx="1" clrIdx="5">
    <p:extLst>
      <p:ext uri="{19B8F6BF-5375-455C-9EA6-DF929625EA0E}">
        <p15:presenceInfo xmlns:p15="http://schemas.microsoft.com/office/powerpoint/2012/main" userId="S-1-5-21-2800664165-146498085-484308319-3165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7DF"/>
    <a:srgbClr val="B1C7F7"/>
    <a:srgbClr val="7D73FF"/>
    <a:srgbClr val="AAF1F1"/>
    <a:srgbClr val="1BD7D3"/>
    <a:srgbClr val="2112AE"/>
    <a:srgbClr val="130A65"/>
    <a:srgbClr val="EAC2ED"/>
    <a:srgbClr val="E1FF9E"/>
    <a:srgbClr val="FFC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978574-696D-4E33-B8AC-62207A1D21FF}" v="4" dt="2023-05-25T09:53:58.7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32" y="102"/>
      </p:cViewPr>
      <p:guideLst>
        <p:guide pos="4362"/>
        <p:guide orient="horz" pos="11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zimova, Nozima" userId="2bc8a0e9-4b78-4c5b-8207-5d08b713b85a" providerId="ADAL" clId="{53978574-696D-4E33-B8AC-62207A1D21FF}"/>
    <pc:docChg chg="undo custSel modSld">
      <pc:chgData name="Azimova, Nozima" userId="2bc8a0e9-4b78-4c5b-8207-5d08b713b85a" providerId="ADAL" clId="{53978574-696D-4E33-B8AC-62207A1D21FF}" dt="2023-05-25T09:53:58.772" v="3" actId="1076"/>
      <pc:docMkLst>
        <pc:docMk/>
      </pc:docMkLst>
      <pc:sldChg chg="modSp mod">
        <pc:chgData name="Azimova, Nozima" userId="2bc8a0e9-4b78-4c5b-8207-5d08b713b85a" providerId="ADAL" clId="{53978574-696D-4E33-B8AC-62207A1D21FF}" dt="2023-05-25T09:53:58.772" v="3" actId="1076"/>
        <pc:sldMkLst>
          <pc:docMk/>
          <pc:sldMk cId="2377131808" sldId="2549"/>
        </pc:sldMkLst>
        <pc:picChg chg="mod">
          <ac:chgData name="Azimova, Nozima" userId="2bc8a0e9-4b78-4c5b-8207-5d08b713b85a" providerId="ADAL" clId="{53978574-696D-4E33-B8AC-62207A1D21FF}" dt="2023-05-25T09:53:58.772" v="3" actId="1076"/>
          <ac:picMkLst>
            <pc:docMk/>
            <pc:sldMk cId="2377131808" sldId="2549"/>
            <ac:picMk id="4" creationId="{EDBA626A-BA1F-4235-93D0-5782B207DD7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763FD-7D6E-4F23-AF32-E6A82B2C4A61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A9F04-E808-4984-8439-FD0A87A3E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19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990376-C681-43B1-A327-6F286227C438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7253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438150"/>
            <a:ext cx="4685587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12700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F33D205-0B56-4E97-BBC6-C1C0E62E6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682"/>
          <a:stretch/>
        </p:blipFill>
        <p:spPr>
          <a:xfrm rot="16200000" flipH="1">
            <a:off x="6055953" y="735705"/>
            <a:ext cx="5990690" cy="539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52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516878-31CD-4607-8A70-15024A83CC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9" y="438150"/>
            <a:ext cx="4895849" cy="5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8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E97859-5979-483C-A756-181886276A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28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91808E-75B7-4CC1-907A-215D579FB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947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248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74BDD4-1DC7-4473-8CB1-01595C41F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427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348904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964290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7964290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8351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46123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42037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3298" y="438150"/>
            <a:ext cx="7272000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93130" y="221942"/>
            <a:ext cx="7272000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8351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38118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8688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030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BBFDC77F-D1AD-0FFC-CC61-197ACA0A9827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C8BB8B8-4BA6-9F03-EC61-08F38747359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92E13A-AA45-7A84-5AC4-2407ED61265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5E46CA9-87D8-E1D8-30FD-B368E6E904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DF4821D-3880-09F8-99B7-3D2B4C9745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53884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069EF1C-53E7-4912-8E3D-718C396F6D78}"/>
              </a:ext>
            </a:extLst>
          </p:cNvPr>
          <p:cNvSpPr/>
          <p:nvPr userDrawn="1"/>
        </p:nvSpPr>
        <p:spPr>
          <a:xfrm>
            <a:off x="371026" y="5177962"/>
            <a:ext cx="7083467" cy="1359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lang="ru-RU" sz="8800" b="1">
                <a:ln>
                  <a:solidFill>
                    <a:srgbClr val="2112AE"/>
                  </a:solidFill>
                </a:ln>
                <a:solidFill>
                  <a:schemeClr val="bg1">
                    <a:lumMod val="95000"/>
                  </a:schemeClr>
                </a:solidFill>
                <a:ea typeface="Golos Text" panose="020B0503020202020204" pitchFamily="34" charset="0"/>
              </a:rPr>
              <a:t>Блок 1.</a:t>
            </a:r>
            <a:endParaRPr lang="en-US" sz="7200" b="1">
              <a:ln>
                <a:solidFill>
                  <a:srgbClr val="2112AE"/>
                </a:solidFill>
              </a:ln>
              <a:solidFill>
                <a:schemeClr val="bg1">
                  <a:lumMod val="95000"/>
                </a:schemeClr>
              </a:solidFill>
              <a:ea typeface="Golos Text" panose="020B05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206955-15D6-4E30-9BBC-0C8C4C2FD6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6" y="438150"/>
            <a:ext cx="4895851" cy="469867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116A424E-82E7-4276-ADE5-EC86C46B0361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38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069EF1C-53E7-4912-8E3D-718C396F6D78}"/>
              </a:ext>
            </a:extLst>
          </p:cNvPr>
          <p:cNvSpPr/>
          <p:nvPr userDrawn="1"/>
        </p:nvSpPr>
        <p:spPr>
          <a:xfrm>
            <a:off x="371026" y="5177962"/>
            <a:ext cx="7083467" cy="1359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lang="ru-RU" sz="8800" b="1">
                <a:ln>
                  <a:solidFill>
                    <a:srgbClr val="2112AE"/>
                  </a:solidFill>
                </a:ln>
                <a:solidFill>
                  <a:schemeClr val="bg1">
                    <a:lumMod val="95000"/>
                  </a:schemeClr>
                </a:solidFill>
                <a:ea typeface="Golos Text" panose="020B0503020202020204" pitchFamily="34" charset="0"/>
              </a:rPr>
              <a:t>Блок 2.</a:t>
            </a:r>
            <a:endParaRPr lang="en-US" sz="7200" b="1">
              <a:ln>
                <a:solidFill>
                  <a:srgbClr val="2112AE"/>
                </a:solidFill>
              </a:ln>
              <a:solidFill>
                <a:schemeClr val="bg1">
                  <a:lumMod val="95000"/>
                </a:schemeClr>
              </a:solidFill>
              <a:ea typeface="Golos Text" panose="020B0503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F838135-1A40-4249-8CEE-4E90EB90C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8" r="12738"/>
          <a:stretch/>
        </p:blipFill>
        <p:spPr>
          <a:xfrm>
            <a:off x="463547" y="438150"/>
            <a:ext cx="4895850" cy="4698675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9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129641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F51C054-C77A-4C98-BE6B-50280BEB5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8" y="438150"/>
            <a:ext cx="4895850" cy="5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3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765D91-CA5E-44F7-AEDF-693E0EE258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9" y="438150"/>
            <a:ext cx="4895849" cy="5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919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F3A30A-AE63-434C-9890-338894EACB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9" y="438150"/>
            <a:ext cx="4895849" cy="5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19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29A8D0-7930-425F-AE87-177A607E5E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9" y="438150"/>
            <a:ext cx="4895849" cy="5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9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F5A670-4795-4441-B960-FAA196991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9" y="438150"/>
            <a:ext cx="4895849" cy="5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2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4D263D-C605-4939-85EC-2A61D03C2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0136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ECE98A82-66C1-4E45-965C-840A48B2EF6E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06C1BA0-20CE-43B3-BC4E-53F0456B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049" y="1296001"/>
            <a:ext cx="11318487" cy="4977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ru-RU"/>
          </a:p>
          <a:p>
            <a:pPr lvl="4"/>
            <a:endParaRPr lang="ru-RU"/>
          </a:p>
          <a:p>
            <a:pPr lvl="4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5EEECF-8944-4DD0-8A68-B269F42781F4}"/>
              </a:ext>
            </a:extLst>
          </p:cNvPr>
          <p:cNvGrpSpPr/>
          <p:nvPr/>
        </p:nvGrpSpPr>
        <p:grpSpPr>
          <a:xfrm>
            <a:off x="12428854" y="438150"/>
            <a:ext cx="1578422" cy="632808"/>
            <a:chOff x="3634369" y="318226"/>
            <a:chExt cx="1578422" cy="632808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89E3CB2-0140-4585-B311-61EDF662845F}"/>
                </a:ext>
              </a:extLst>
            </p:cNvPr>
            <p:cNvSpPr/>
            <p:nvPr/>
          </p:nvSpPr>
          <p:spPr>
            <a:xfrm>
              <a:off x="3634371" y="318226"/>
              <a:ext cx="1305312" cy="212883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/>
            <a:p>
              <a:pPr>
                <a:spcBef>
                  <a:spcPts val="1000"/>
                </a:spcBef>
                <a:spcAft>
                  <a:spcPts val="300"/>
                </a:spcAft>
              </a:pPr>
              <a:r>
                <a:rPr lang="ru-RU" sz="800" b="1">
                  <a:solidFill>
                    <a:srgbClr val="6B6F77"/>
                  </a:solidFill>
                  <a:latin typeface="Arial" panose="020B0604020202020204" pitchFamily="34" charset="0"/>
                </a:rPr>
                <a:t>Основная палитра</a:t>
              </a:r>
              <a:endParaRPr lang="en-US" sz="800" b="1" err="1">
                <a:solidFill>
                  <a:srgbClr val="6B6F77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A55EF4C1-D134-4023-AA33-B72016BAB269}"/>
                </a:ext>
              </a:extLst>
            </p:cNvPr>
            <p:cNvGrpSpPr/>
            <p:nvPr/>
          </p:nvGrpSpPr>
          <p:grpSpPr>
            <a:xfrm>
              <a:off x="3634369" y="468810"/>
              <a:ext cx="1578422" cy="482224"/>
              <a:chOff x="3634369" y="496518"/>
              <a:chExt cx="1868455" cy="570832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81F78EF-5A66-48AB-A8BB-8E1BD6561A0C}"/>
                  </a:ext>
                </a:extLst>
              </p:cNvPr>
              <p:cNvSpPr/>
              <p:nvPr/>
            </p:nvSpPr>
            <p:spPr>
              <a:xfrm>
                <a:off x="3957661" y="496518"/>
                <a:ext cx="252000" cy="252000"/>
              </a:xfrm>
              <a:prstGeom prst="ellipse">
                <a:avLst/>
              </a:prstGeom>
              <a:solidFill>
                <a:srgbClr val="2112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8F2B72B9-973B-417B-8E1B-713276A02136}"/>
                  </a:ext>
                </a:extLst>
              </p:cNvPr>
              <p:cNvSpPr/>
              <p:nvPr/>
            </p:nvSpPr>
            <p:spPr>
              <a:xfrm>
                <a:off x="4280951" y="496518"/>
                <a:ext cx="252000" cy="252000"/>
              </a:xfrm>
              <a:prstGeom prst="ellipse">
                <a:avLst/>
              </a:prstGeom>
              <a:solidFill>
                <a:srgbClr val="3A07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137CFFBA-E827-4843-8B7F-26250F2E2C6E}"/>
                  </a:ext>
                </a:extLst>
              </p:cNvPr>
              <p:cNvSpPr/>
              <p:nvPr/>
            </p:nvSpPr>
            <p:spPr>
              <a:xfrm>
                <a:off x="4604243" y="496518"/>
                <a:ext cx="252000" cy="252000"/>
              </a:xfrm>
              <a:prstGeom prst="ellipse">
                <a:avLst/>
              </a:prstGeom>
              <a:solidFill>
                <a:srgbClr val="1BD7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8176509A-4369-442D-96CE-8D35979E5074}"/>
                  </a:ext>
                </a:extLst>
              </p:cNvPr>
              <p:cNvSpPr/>
              <p:nvPr/>
            </p:nvSpPr>
            <p:spPr>
              <a:xfrm>
                <a:off x="4927533" y="496518"/>
                <a:ext cx="252000" cy="252000"/>
              </a:xfrm>
              <a:prstGeom prst="ellipse">
                <a:avLst/>
              </a:prstGeom>
              <a:solidFill>
                <a:srgbClr val="B1C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1D48014E-EC49-4416-B9EA-70C751C40E4F}"/>
                  </a:ext>
                </a:extLst>
              </p:cNvPr>
              <p:cNvSpPr/>
              <p:nvPr/>
            </p:nvSpPr>
            <p:spPr>
              <a:xfrm>
                <a:off x="5250824" y="496518"/>
                <a:ext cx="252000" cy="25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0B828926-A81B-4A69-ABCD-9944546C2FE3}"/>
                  </a:ext>
                </a:extLst>
              </p:cNvPr>
              <p:cNvSpPr/>
              <p:nvPr userDrawn="1"/>
            </p:nvSpPr>
            <p:spPr>
              <a:xfrm>
                <a:off x="3634369" y="496518"/>
                <a:ext cx="252000" cy="252000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E98A4553-662B-4155-85CC-1C5D2375215A}"/>
                  </a:ext>
                </a:extLst>
              </p:cNvPr>
              <p:cNvSpPr/>
              <p:nvPr userDrawn="1"/>
            </p:nvSpPr>
            <p:spPr>
              <a:xfrm>
                <a:off x="4604243" y="815350"/>
                <a:ext cx="252000" cy="2520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540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96" r:id="rId2"/>
    <p:sldLayoutId id="2147483695" r:id="rId3"/>
    <p:sldLayoutId id="2147483680" r:id="rId4"/>
    <p:sldLayoutId id="2147483704" r:id="rId5"/>
    <p:sldLayoutId id="2147483709" r:id="rId6"/>
    <p:sldLayoutId id="2147483710" r:id="rId7"/>
    <p:sldLayoutId id="2147483711" r:id="rId8"/>
    <p:sldLayoutId id="2147483713" r:id="rId9"/>
    <p:sldLayoutId id="2147483714" r:id="rId10"/>
    <p:sldLayoutId id="2147483700" r:id="rId11"/>
    <p:sldLayoutId id="2147483701" r:id="rId12"/>
    <p:sldLayoutId id="2147483712" r:id="rId13"/>
    <p:sldLayoutId id="2147483698" r:id="rId14"/>
    <p:sldLayoutId id="2147483703" r:id="rId15"/>
    <p:sldLayoutId id="2147483697" r:id="rId16"/>
    <p:sldLayoutId id="2147483699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400" b="1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2pPr>
      <a:lvl3pPr marL="144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4pPr>
      <a:lvl5pPr marL="719138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6">
          <p15:clr>
            <a:srgbClr val="F26B43"/>
          </p15:clr>
        </p15:guide>
        <p15:guide id="2" orient="horz" pos="4052">
          <p15:clr>
            <a:srgbClr val="F26B43"/>
          </p15:clr>
        </p15:guide>
        <p15:guide id="3" pos="276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808">
          <p15:clr>
            <a:srgbClr val="F26B43"/>
          </p15:clr>
        </p15:guide>
        <p15:guide id="6" orient="horz" pos="550">
          <p15:clr>
            <a:srgbClr val="F26B43"/>
          </p15:clr>
        </p15:guide>
        <p15:guide id="7" orient="horz" pos="3952">
          <p15:clr>
            <a:srgbClr val="F26B43"/>
          </p15:clr>
        </p15:guide>
        <p15:guide id="8" pos="3795" userDrawn="1">
          <p15:clr>
            <a:srgbClr val="F26B43"/>
          </p15:clr>
        </p15:guide>
        <p15:guide id="9" pos="388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D99B428-DB08-4054-8B70-F1BEBC5A0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785" y="2776031"/>
            <a:ext cx="5421356" cy="1521626"/>
          </a:xfrm>
        </p:spPr>
        <p:txBody>
          <a:bodyPr>
            <a:noAutofit/>
          </a:bodyPr>
          <a:lstStyle/>
          <a:p>
            <a:r>
              <a:rPr lang="ru-RU" sz="3000" b="1" dirty="0"/>
              <a:t>Давлат </a:t>
            </a:r>
            <a:r>
              <a:rPr lang="ru-RU" sz="3000" b="1" dirty="0" err="1"/>
              <a:t>ташкилотлари</a:t>
            </a:r>
            <a:r>
              <a:rPr lang="ru-RU" sz="3000" b="1" dirty="0"/>
              <a:t> </a:t>
            </a:r>
            <a:r>
              <a:rPr lang="ru-RU" sz="3000" b="1" dirty="0" err="1"/>
              <a:t>ва</a:t>
            </a:r>
            <a:r>
              <a:rPr lang="ru-RU" sz="3000" b="1" dirty="0"/>
              <a:t> </a:t>
            </a:r>
            <a:r>
              <a:rPr lang="ru-RU" sz="3000" b="1" dirty="0" err="1"/>
              <a:t>муассасаларида</a:t>
            </a:r>
            <a:r>
              <a:rPr lang="ru-RU" sz="3000" b="1" dirty="0"/>
              <a:t> </a:t>
            </a:r>
            <a:r>
              <a:rPr lang="ru-RU" sz="3000" b="1" dirty="0" err="1"/>
              <a:t>коррупцияга</a:t>
            </a:r>
            <a:r>
              <a:rPr lang="ru-RU" sz="3000" b="1" dirty="0"/>
              <a:t> </a:t>
            </a:r>
            <a:r>
              <a:rPr lang="ru-RU" sz="3000" b="1" dirty="0" err="1"/>
              <a:t>қарши</a:t>
            </a:r>
            <a:r>
              <a:rPr lang="ru-RU" sz="3000" b="1" dirty="0"/>
              <a:t> </a:t>
            </a:r>
            <a:r>
              <a:rPr lang="ru-RU" sz="3000" b="1" dirty="0" err="1"/>
              <a:t>самарали</a:t>
            </a:r>
            <a:r>
              <a:rPr lang="ru-RU" sz="3000" b="1" dirty="0"/>
              <a:t> комплаенс- </a:t>
            </a:r>
            <a:r>
              <a:rPr lang="ru-RU" sz="3000" b="1" dirty="0" err="1"/>
              <a:t>тизимларини</a:t>
            </a:r>
            <a:r>
              <a:rPr lang="ru-RU" sz="3000" b="1" dirty="0"/>
              <a:t> </a:t>
            </a:r>
            <a:r>
              <a:rPr lang="ru-RU" sz="3000" b="1" dirty="0" err="1"/>
              <a:t>яратиш</a:t>
            </a:r>
            <a:r>
              <a:rPr lang="ru-RU" sz="3000" b="1" dirty="0"/>
              <a:t> </a:t>
            </a:r>
            <a:r>
              <a:rPr lang="ru-RU" sz="3000" b="1" dirty="0" err="1"/>
              <a:t>ва</a:t>
            </a:r>
            <a:r>
              <a:rPr lang="ru-RU" sz="3000" b="1" dirty="0"/>
              <a:t> </a:t>
            </a:r>
            <a:r>
              <a:rPr lang="ru-RU" sz="3000" b="1" dirty="0" err="1"/>
              <a:t>жорий</a:t>
            </a:r>
            <a:r>
              <a:rPr lang="ru-RU" sz="3000" b="1" dirty="0"/>
              <a:t> </a:t>
            </a:r>
            <a:r>
              <a:rPr lang="ru-RU" sz="3000" b="1" dirty="0" err="1"/>
              <a:t>этиш</a:t>
            </a:r>
            <a:endParaRPr lang="en-US" sz="3000" b="1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1FB1BC05-F0E3-4BA3-94A5-E0210FA90BFB}"/>
              </a:ext>
            </a:extLst>
          </p:cNvPr>
          <p:cNvSpPr txBox="1">
            <a:spLocks/>
          </p:cNvSpPr>
          <p:nvPr/>
        </p:nvSpPr>
        <p:spPr>
          <a:xfrm>
            <a:off x="462785" y="5671737"/>
            <a:ext cx="5454650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dirty="0" err="1"/>
              <a:t>Ўқув</a:t>
            </a:r>
            <a:r>
              <a:rPr lang="ru-RU" sz="2000" dirty="0"/>
              <a:t> </a:t>
            </a:r>
            <a:r>
              <a:rPr lang="ru-RU" sz="2000" dirty="0" err="1"/>
              <a:t>дастури</a:t>
            </a:r>
            <a:endParaRPr lang="en-US" sz="2000" dirty="0"/>
          </a:p>
        </p:txBody>
      </p:sp>
      <p:grpSp>
        <p:nvGrpSpPr>
          <p:cNvPr id="4" name="LOGO Title 4f">
            <a:extLst>
              <a:ext uri="{FF2B5EF4-FFF2-40B4-BE49-F238E27FC236}">
                <a16:creationId xmlns:a16="http://schemas.microsoft.com/office/drawing/2014/main" id="{D459DC76-C769-BF55-2904-B9B87608B6D2}"/>
              </a:ext>
            </a:extLst>
          </p:cNvPr>
          <p:cNvGrpSpPr/>
          <p:nvPr/>
        </p:nvGrpSpPr>
        <p:grpSpPr>
          <a:xfrm>
            <a:off x="611952" y="504678"/>
            <a:ext cx="5435496" cy="1779245"/>
            <a:chOff x="611952" y="504678"/>
            <a:chExt cx="5435496" cy="177924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E624E81-0D14-961F-B4C0-69B2B7195852}"/>
                </a:ext>
              </a:extLst>
            </p:cNvPr>
            <p:cNvGrpSpPr/>
            <p:nvPr userDrawn="1"/>
          </p:nvGrpSpPr>
          <p:grpSpPr>
            <a:xfrm>
              <a:off x="3375570" y="504678"/>
              <a:ext cx="1537418" cy="1779245"/>
              <a:chOff x="443521" y="49468"/>
              <a:chExt cx="1537418" cy="1779245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493824CB-82E7-0493-B9D4-09A7DA83D92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/>
              <a:srcRect t="804" b="804"/>
              <a:stretch/>
            </p:blipFill>
            <p:spPr>
              <a:xfrm>
                <a:off x="601980" y="49468"/>
                <a:ext cx="1223074" cy="122187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9" name="TextBox 2">
                <a:extLst>
                  <a:ext uri="{FF2B5EF4-FFF2-40B4-BE49-F238E27FC236}">
                    <a16:creationId xmlns:a16="http://schemas.microsoft.com/office/drawing/2014/main" id="{4DCF6FD4-9C90-A85E-D50E-5FEF7A7A1952}"/>
                  </a:ext>
                </a:extLst>
              </p:cNvPr>
              <p:cNvSpPr txBox="1"/>
              <p:nvPr userDrawn="1"/>
            </p:nvSpPr>
            <p:spPr>
              <a:xfrm>
                <a:off x="443521" y="1300730"/>
                <a:ext cx="1537418" cy="527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/>
                  <a:t>Ўзбекистон</a:t>
                </a:r>
                <a:r>
                  <a:rPr lang="ru-RU" dirty="0"/>
                  <a:t> </a:t>
                </a:r>
                <a:r>
                  <a:rPr lang="ru-RU" dirty="0" err="1"/>
                  <a:t>Республикаси</a:t>
                </a:r>
                <a:r>
                  <a:rPr lang="ru-RU" dirty="0"/>
                  <a:t> </a:t>
                </a:r>
                <a:r>
                  <a:rPr lang="ru-RU" dirty="0" err="1"/>
                  <a:t>коррупцияга</a:t>
                </a:r>
                <a:r>
                  <a:rPr lang="ru-RU" dirty="0"/>
                  <a:t> </a:t>
                </a:r>
                <a:r>
                  <a:rPr lang="ru-RU" dirty="0" err="1"/>
                  <a:t>қарши</a:t>
                </a:r>
                <a:r>
                  <a:rPr lang="ru-RU" dirty="0"/>
                  <a:t> </a:t>
                </a:r>
                <a:r>
                  <a:rPr lang="ru-RU" dirty="0" err="1"/>
                  <a:t>курашиш</a:t>
                </a:r>
                <a:r>
                  <a:rPr lang="ru-RU" dirty="0"/>
                  <a:t> </a:t>
                </a:r>
                <a:r>
                  <a:rPr lang="ru-RU" dirty="0" err="1"/>
                  <a:t>агентлиги</a:t>
                </a:r>
                <a:endParaRPr lang="en-US" dirty="0" err="1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08FF810-DC71-5E78-775C-CC503329E819}"/>
                </a:ext>
              </a:extLst>
            </p:cNvPr>
            <p:cNvGrpSpPr/>
            <p:nvPr userDrawn="1"/>
          </p:nvGrpSpPr>
          <p:grpSpPr>
            <a:xfrm>
              <a:off x="611952" y="504678"/>
              <a:ext cx="1169846" cy="1687167"/>
              <a:chOff x="2231230" y="50939"/>
              <a:chExt cx="1169846" cy="1687167"/>
            </a:xfrm>
          </p:grpSpPr>
          <p:sp>
            <p:nvSpPr>
              <p:cNvPr id="26" name="TextBox 4">
                <a:extLst>
                  <a:ext uri="{FF2B5EF4-FFF2-40B4-BE49-F238E27FC236}">
                    <a16:creationId xmlns:a16="http://schemas.microsoft.com/office/drawing/2014/main" id="{20DA7375-3027-711B-C05E-677D08E4054C}"/>
                  </a:ext>
                </a:extLst>
              </p:cNvPr>
              <p:cNvSpPr txBox="1"/>
              <p:nvPr userDrawn="1"/>
            </p:nvSpPr>
            <p:spPr>
              <a:xfrm>
                <a:off x="2231230" y="1366475"/>
                <a:ext cx="1169846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/>
                  <a:t>Ўзбекистон</a:t>
                </a:r>
                <a:r>
                  <a:rPr lang="ru-RU" dirty="0"/>
                  <a:t> Республикаси Адлия вазирлиги</a:t>
                </a:r>
                <a:endParaRPr lang="en-US" dirty="0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A4BC71CC-FE3F-C6E0-C927-12BB9DCAB6C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76" t="4959" r="8599" b="3778"/>
              <a:stretch/>
            </p:blipFill>
            <p:spPr>
              <a:xfrm>
                <a:off x="2245180" y="50939"/>
                <a:ext cx="1126874" cy="1253784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DD9B420-E007-E2DD-A9FD-5E90EF90D406}"/>
                </a:ext>
              </a:extLst>
            </p:cNvPr>
            <p:cNvGrpSpPr/>
            <p:nvPr userDrawn="1"/>
          </p:nvGrpSpPr>
          <p:grpSpPr>
            <a:xfrm>
              <a:off x="2096502" y="504678"/>
              <a:ext cx="1074049" cy="1685830"/>
              <a:chOff x="3768308" y="41911"/>
              <a:chExt cx="1074049" cy="1685830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5EE355D-7A67-91D0-81DF-C715C4562E6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3927" y="41911"/>
                <a:ext cx="952353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5" name="TextBox 9">
                <a:extLst>
                  <a:ext uri="{FF2B5EF4-FFF2-40B4-BE49-F238E27FC236}">
                    <a16:creationId xmlns:a16="http://schemas.microsoft.com/office/drawing/2014/main" id="{176BA81B-3900-9FEB-0117-DDDAEEA589CE}"/>
                  </a:ext>
                </a:extLst>
              </p:cNvPr>
              <p:cNvSpPr txBox="1"/>
              <p:nvPr userDrawn="1"/>
            </p:nvSpPr>
            <p:spPr>
              <a:xfrm>
                <a:off x="3768308" y="1356110"/>
                <a:ext cx="1074049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uz-Cyrl-UZ" dirty="0"/>
                  <a:t>Ўзбекистон Республикаси бош прокуратураси</a:t>
                </a:r>
                <a:endParaRPr lang="en-US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DD0CCF6-500A-B5B6-0DED-73AB3797ED59}"/>
                </a:ext>
              </a:extLst>
            </p:cNvPr>
            <p:cNvGrpSpPr/>
            <p:nvPr userDrawn="1"/>
          </p:nvGrpSpPr>
          <p:grpSpPr>
            <a:xfrm>
              <a:off x="4979347" y="504678"/>
              <a:ext cx="1068101" cy="1776874"/>
              <a:chOff x="4948867" y="41911"/>
              <a:chExt cx="1068101" cy="1776874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961BEF0F-30CC-DADE-DFA6-99EEF303CD3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486" t="16259" r="24461" b="15945"/>
              <a:stretch/>
            </p:blipFill>
            <p:spPr>
              <a:xfrm>
                <a:off x="5175551" y="41911"/>
                <a:ext cx="614734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3" name="TextBox 4">
                <a:extLst>
                  <a:ext uri="{FF2B5EF4-FFF2-40B4-BE49-F238E27FC236}">
                    <a16:creationId xmlns:a16="http://schemas.microsoft.com/office/drawing/2014/main" id="{27A88D9A-BB66-F8B4-92C7-5970666BF725}"/>
                  </a:ext>
                </a:extLst>
              </p:cNvPr>
              <p:cNvSpPr txBox="1"/>
              <p:nvPr userDrawn="1"/>
            </p:nvSpPr>
            <p:spPr>
              <a:xfrm>
                <a:off x="4948867" y="1293173"/>
                <a:ext cx="1068101" cy="525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ru-RU" sz="800" b="1" dirty="0">
                    <a:solidFill>
                      <a:schemeClr val="bg2">
                        <a:lumMod val="25000"/>
                      </a:schemeClr>
                    </a:solidFill>
                  </a:rPr>
                  <a:t>Бирлашган Миллатлар Ташкилотининг Тараққиёт Дастури</a:t>
                </a:r>
                <a:endParaRPr lang="en-US" sz="8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713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23A7B-280E-4E26-B187-56493F9EF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err="1">
                <a:latin typeface="Arial" panose="020B0604020202020204" pitchFamily="34" charset="0"/>
                <a:cs typeface="Arial" panose="020B0604020202020204" pitchFamily="34" charset="0"/>
              </a:rPr>
              <a:t>Мазмуни</a:t>
            </a: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1/2)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AD463A1-3BB2-49B9-A1F2-4C5449A1AEF7}"/>
              </a:ext>
            </a:extLst>
          </p:cNvPr>
          <p:cNvGrpSpPr/>
          <p:nvPr/>
        </p:nvGrpSpPr>
        <p:grpSpPr>
          <a:xfrm>
            <a:off x="155553" y="943635"/>
            <a:ext cx="11593535" cy="616794"/>
            <a:chOff x="74557" y="1471868"/>
            <a:chExt cx="10918847" cy="61679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695EB59-C560-42E2-A346-7ECC1D13910F}"/>
                </a:ext>
              </a:extLst>
            </p:cNvPr>
            <p:cNvSpPr/>
            <p:nvPr/>
          </p:nvSpPr>
          <p:spPr>
            <a:xfrm>
              <a:off x="355599" y="1520205"/>
              <a:ext cx="10637805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Комплаенс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тушунчаси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турлари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.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Ўзбекистон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Республикасининг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коррупцияга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тўғрисидаги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қонунчилик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талаблари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шарҳи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. Коррупцияга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кураш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бўйича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халқаро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амалиёт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стандартлар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шарҳи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.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04D512-99B1-4146-ABD5-52CBE5BC1ED1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01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72AFAD2-64F5-4EAA-8657-6E046572B77D}"/>
              </a:ext>
            </a:extLst>
          </p:cNvPr>
          <p:cNvGrpSpPr/>
          <p:nvPr/>
        </p:nvGrpSpPr>
        <p:grpSpPr>
          <a:xfrm>
            <a:off x="155553" y="1590747"/>
            <a:ext cx="11576169" cy="410400"/>
            <a:chOff x="74557" y="1502451"/>
            <a:chExt cx="11576169" cy="6461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B48DA83-1AE9-48A6-BD26-A44D10FF7B61}"/>
                </a:ext>
              </a:extLst>
            </p:cNvPr>
            <p:cNvSpPr/>
            <p:nvPr/>
          </p:nvSpPr>
          <p:spPr>
            <a:xfrm>
              <a:off x="355600" y="1520205"/>
              <a:ext cx="11295126" cy="62835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комплаенс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тизими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асосий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элементлари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унинг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ишлашини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таъминловчи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чора-тадбирлар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тартиб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-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таомиллар</a:t>
              </a:r>
              <a:endPara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3634C1B-552A-4172-9F6D-C93D4BF0D9CE}"/>
                </a:ext>
              </a:extLst>
            </p:cNvPr>
            <p:cNvSpPr/>
            <p:nvPr/>
          </p:nvSpPr>
          <p:spPr>
            <a:xfrm>
              <a:off x="74557" y="1502451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02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471348A-7F70-4BF3-8FAE-4646D7356545}"/>
              </a:ext>
            </a:extLst>
          </p:cNvPr>
          <p:cNvGrpSpPr/>
          <p:nvPr/>
        </p:nvGrpSpPr>
        <p:grpSpPr>
          <a:xfrm>
            <a:off x="155553" y="2084984"/>
            <a:ext cx="11593535" cy="616794"/>
            <a:chOff x="74557" y="1471868"/>
            <a:chExt cx="10918847" cy="616794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DFF0CA9E-1199-4AFF-B721-6C88A3480D4B}"/>
                </a:ext>
              </a:extLst>
            </p:cNvPr>
            <p:cNvSpPr/>
            <p:nvPr/>
          </p:nvSpPr>
          <p:spPr>
            <a:xfrm>
              <a:off x="355600" y="1520205"/>
              <a:ext cx="10637804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Комплаенс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бўлинманинг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ўрни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роли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вазифалари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унинг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муассасанинг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бошқа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бўлинмалари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ўзаро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ҳамкорлиги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: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халқаро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тажриба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Ўзбекистон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Республикасида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жорий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этиш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амалиёти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BB6C286-49D3-4563-80C2-5F0609F62B47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03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27BCA71-F5D6-4219-818E-BF7CAD6FA189}"/>
              </a:ext>
            </a:extLst>
          </p:cNvPr>
          <p:cNvGrpSpPr/>
          <p:nvPr/>
        </p:nvGrpSpPr>
        <p:grpSpPr>
          <a:xfrm>
            <a:off x="155553" y="3239029"/>
            <a:ext cx="11593535" cy="616794"/>
            <a:chOff x="74557" y="1471868"/>
            <a:chExt cx="10918847" cy="616794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7B52AA1-233D-45B7-8756-5C22EAE33EBF}"/>
                </a:ext>
              </a:extLst>
            </p:cNvPr>
            <p:cNvSpPr/>
            <p:nvPr/>
          </p:nvSpPr>
          <p:spPr>
            <a:xfrm>
              <a:off x="355600" y="1520205"/>
              <a:ext cx="10637804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Коррупциявий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хавф-хатарларни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баҳолаш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жараёни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: методология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асосий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босқичлари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комплаенс-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бўлинманинг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мажбуриятлари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шарҳи</a:t>
              </a:r>
              <a:endPara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9191E6B-5571-4F87-988D-820CC83D36C9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04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871CB4D-A71C-4274-9248-6D324DC81145}"/>
              </a:ext>
            </a:extLst>
          </p:cNvPr>
          <p:cNvGrpSpPr/>
          <p:nvPr/>
        </p:nvGrpSpPr>
        <p:grpSpPr>
          <a:xfrm>
            <a:off x="155553" y="4446967"/>
            <a:ext cx="11593535" cy="488354"/>
            <a:chOff x="74557" y="1471868"/>
            <a:chExt cx="10918847" cy="616794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A5603BA5-7505-410A-9D40-C7B253ECDB36}"/>
                </a:ext>
              </a:extLst>
            </p:cNvPr>
            <p:cNvSpPr/>
            <p:nvPr/>
          </p:nvSpPr>
          <p:spPr>
            <a:xfrm>
              <a:off x="355600" y="1520205"/>
              <a:ext cx="10637804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Контрагентларни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текшириш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таҳлил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: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ёндашув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фойдаланиладиган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воситалар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ҳавф-ҳатарларни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камайтириш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усуллари</a:t>
              </a:r>
              <a:endPara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D967ABC-FBCC-458E-A7AB-B182F404D853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05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E1751FE-68A8-412D-A99E-CEF38DBD53E7}"/>
              </a:ext>
            </a:extLst>
          </p:cNvPr>
          <p:cNvGrpSpPr/>
          <p:nvPr/>
        </p:nvGrpSpPr>
        <p:grpSpPr>
          <a:xfrm>
            <a:off x="155553" y="4978928"/>
            <a:ext cx="11593535" cy="488354"/>
            <a:chOff x="74557" y="1471868"/>
            <a:chExt cx="10918847" cy="616794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FF79345D-4300-433B-ACBB-7902099864BC}"/>
                </a:ext>
              </a:extLst>
            </p:cNvPr>
            <p:cNvSpPr/>
            <p:nvPr/>
          </p:nvSpPr>
          <p:spPr>
            <a:xfrm>
              <a:off x="355600" y="1520205"/>
              <a:ext cx="10637804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Алохида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хавф-ҳатарли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функциялар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/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фаолият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йўналишлари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мисолидаги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коррупцияга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талаблар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тартиб-таомиллар</a:t>
              </a:r>
              <a:endPara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738C1CDD-4909-4D22-AB80-7AAA71EFEC5E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06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2BD3862-F53F-4605-93AB-A41D2D9F2B92}"/>
              </a:ext>
            </a:extLst>
          </p:cNvPr>
          <p:cNvGrpSpPr/>
          <p:nvPr/>
        </p:nvGrpSpPr>
        <p:grpSpPr>
          <a:xfrm>
            <a:off x="155553" y="5482016"/>
            <a:ext cx="11593535" cy="488354"/>
            <a:chOff x="74557" y="1471868"/>
            <a:chExt cx="10918847" cy="616794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D3E7A955-C533-4A68-87D2-20F4AF7C1C2A}"/>
                </a:ext>
              </a:extLst>
            </p:cNvPr>
            <p:cNvSpPr/>
            <p:nvPr/>
          </p:nvSpPr>
          <p:spPr>
            <a:xfrm>
              <a:off x="355600" y="1520205"/>
              <a:ext cx="10637804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Манфаатлар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тўқнашувини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бошқариш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: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тушунчаси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турлари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бошқарув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тамойиллари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ҳал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ёндашувлари</a:t>
              </a:r>
              <a:endPara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13DEAD0-7392-419E-9A79-14F4F232B141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07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3" name="LOGO_4F">
            <a:extLst>
              <a:ext uri="{FF2B5EF4-FFF2-40B4-BE49-F238E27FC236}">
                <a16:creationId xmlns:a16="http://schemas.microsoft.com/office/drawing/2014/main" id="{71367262-DBAF-6F3B-D904-ADA9BB96FCB0}"/>
              </a:ext>
            </a:extLst>
          </p:cNvPr>
          <p:cNvGrpSpPr/>
          <p:nvPr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5441517-BF3D-ACA7-796D-DF707BBB4CF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6FDE30C-8535-8604-68BA-D244CCC6CE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5FE77CF-4C92-A4DA-5BC1-C746F8F170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71A912-A72E-E2C0-688F-D8A7AAC56C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12991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23A7B-280E-4E26-B187-56493F9EF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err="1">
                <a:latin typeface="Arial" panose="020B0604020202020204" pitchFamily="34" charset="0"/>
                <a:cs typeface="Arial" panose="020B0604020202020204" pitchFamily="34" charset="0"/>
              </a:rPr>
              <a:t>Мазмуни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(2/2)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AD463A1-3BB2-49B9-A1F2-4C5449A1AEF7}"/>
              </a:ext>
            </a:extLst>
          </p:cNvPr>
          <p:cNvGrpSpPr/>
          <p:nvPr/>
        </p:nvGrpSpPr>
        <p:grpSpPr>
          <a:xfrm>
            <a:off x="155553" y="943635"/>
            <a:ext cx="11593535" cy="489600"/>
            <a:chOff x="74557" y="1471868"/>
            <a:chExt cx="10918847" cy="61679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695EB59-C560-42E2-A346-7ECC1D13910F}"/>
                </a:ext>
              </a:extLst>
            </p:cNvPr>
            <p:cNvSpPr/>
            <p:nvPr/>
          </p:nvSpPr>
          <p:spPr>
            <a:xfrm>
              <a:off x="355599" y="1520205"/>
              <a:ext cx="10637805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тизимини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мониторинг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назорат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: методология,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ёндашув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қўлланиладиган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воситалар</a:t>
              </a:r>
              <a:endPara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04D512-99B1-4146-ABD5-52CBE5BC1ED1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08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0D9DD8D-1D14-4051-96F8-C52995643AFE}"/>
              </a:ext>
            </a:extLst>
          </p:cNvPr>
          <p:cNvGrpSpPr/>
          <p:nvPr/>
        </p:nvGrpSpPr>
        <p:grpSpPr>
          <a:xfrm>
            <a:off x="155553" y="1464269"/>
            <a:ext cx="11593535" cy="489600"/>
            <a:chOff x="74557" y="1471868"/>
            <a:chExt cx="10918847" cy="616794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D04C4F46-C79D-4A3D-B2BD-956A3BC021E0}"/>
                </a:ext>
              </a:extLst>
            </p:cNvPr>
            <p:cNvSpPr/>
            <p:nvPr/>
          </p:nvSpPr>
          <p:spPr>
            <a:xfrm>
              <a:off x="355599" y="1520205"/>
              <a:ext cx="10637805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Раҳбарият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ўзаро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муносабатлар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шу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жумладан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"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юқоридан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оҳанг"ни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шакллантириш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доирасида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.</a:t>
              </a:r>
            </a:p>
            <a:p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Раҳбарият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коррупцияга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комплаенс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масалалари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бўйича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ҳисобот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тузиш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амалиёти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: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мазмуни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формати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даврийлиги</a:t>
              </a:r>
              <a:endPara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360B6E7-5225-4534-A4E9-B8CC73BE0AA3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09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7AC4262-0303-40F0-BE46-F906A6467116}"/>
              </a:ext>
            </a:extLst>
          </p:cNvPr>
          <p:cNvGrpSpPr/>
          <p:nvPr/>
        </p:nvGrpSpPr>
        <p:grpSpPr>
          <a:xfrm>
            <a:off x="155553" y="2499406"/>
            <a:ext cx="11593535" cy="489600"/>
            <a:chOff x="74557" y="1471868"/>
            <a:chExt cx="10918847" cy="616794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FBB549D2-7987-4469-9830-54163DEC21B4}"/>
                </a:ext>
              </a:extLst>
            </p:cNvPr>
            <p:cNvSpPr/>
            <p:nvPr/>
          </p:nvSpPr>
          <p:spPr>
            <a:xfrm>
              <a:off x="355599" y="1520205"/>
              <a:ext cx="10637805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Комплаенс-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бузилишлар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ҳақида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хабар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бериш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ишонч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телефонининг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самарали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ишлашини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таъминлаш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масалалари</a:t>
              </a:r>
              <a:endPara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8298E74-1B1D-45D2-BFDE-D4F045067048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10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C451FCC-E2D4-4110-AA08-1848673DB58C}"/>
              </a:ext>
            </a:extLst>
          </p:cNvPr>
          <p:cNvGrpSpPr/>
          <p:nvPr/>
        </p:nvGrpSpPr>
        <p:grpSpPr>
          <a:xfrm>
            <a:off x="155553" y="2996641"/>
            <a:ext cx="11593535" cy="612160"/>
            <a:chOff x="74557" y="1471868"/>
            <a:chExt cx="10918847" cy="616794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BE8D418C-572C-41C3-8F07-6E88AB477A2E}"/>
                </a:ext>
              </a:extLst>
            </p:cNvPr>
            <p:cNvSpPr/>
            <p:nvPr/>
          </p:nvSpPr>
          <p:spPr>
            <a:xfrm>
              <a:off x="355599" y="1520205"/>
              <a:ext cx="10637805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масалалари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бўйича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ходимлар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контрагентлар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бошқа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манфаатдор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шахслар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хабар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бериш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коммуникация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жараёнларини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ташкил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этишга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ёндашув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.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Тегишли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корпоратив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маданиятни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шакллантириш</a:t>
              </a:r>
              <a:endPara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3E74DC5-4DE8-4A2C-97D5-BD353C6CDAEB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11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C7B5ABC-2B8F-4857-BD91-54BB92D820FF}"/>
              </a:ext>
            </a:extLst>
          </p:cNvPr>
          <p:cNvGrpSpPr/>
          <p:nvPr/>
        </p:nvGrpSpPr>
        <p:grpSpPr>
          <a:xfrm>
            <a:off x="155553" y="4161437"/>
            <a:ext cx="11593535" cy="612160"/>
            <a:chOff x="74557" y="1471868"/>
            <a:chExt cx="10918847" cy="616794"/>
          </a:xfrm>
        </p:grpSpPr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F5C32493-D4A4-460E-91C8-0730546910BB}"/>
                </a:ext>
              </a:extLst>
            </p:cNvPr>
            <p:cNvSpPr/>
            <p:nvPr/>
          </p:nvSpPr>
          <p:spPr>
            <a:xfrm>
              <a:off x="355599" y="1520205"/>
              <a:ext cx="10637805" cy="5201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68000" tIns="44371" rIns="91440" bIns="44371" rtlCol="0" anchor="ctr">
              <a:noAutofit/>
            </a:bodyPr>
            <a:lstStyle/>
            <a:p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комплаенс-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бузилиши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юзасидан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хизмат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/ички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текширувларини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ўтказиш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: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масъуллар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қўлланиладиган</a:t>
              </a:r>
              <a:r>
                <a:rPr lang="ru-RU" sz="120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воситалар</a:t>
              </a:r>
              <a:endPara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F960F27-FE58-41D7-895D-71046C54C747}"/>
                </a:ext>
              </a:extLst>
            </p:cNvPr>
            <p:cNvSpPr/>
            <p:nvPr/>
          </p:nvSpPr>
          <p:spPr>
            <a:xfrm>
              <a:off x="74557" y="1471868"/>
              <a:ext cx="885130" cy="616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ru-RU" sz="3200" b="1">
                  <a:ln>
                    <a:solidFill>
                      <a:srgbClr val="2112AE"/>
                    </a:solidFill>
                  </a:ln>
                  <a:solidFill>
                    <a:schemeClr val="bg1"/>
                  </a:solidFill>
                  <a:ea typeface="Golos Text" panose="020B0503020202020204" pitchFamily="34" charset="0"/>
                </a:rPr>
                <a:t>12</a:t>
              </a:r>
              <a:endParaRPr lang="en-US" sz="2400" b="1">
                <a:ln>
                  <a:solidFill>
                    <a:srgbClr val="2112AE"/>
                  </a:solidFill>
                </a:ln>
                <a:solidFill>
                  <a:schemeClr val="bg1"/>
                </a:solidFill>
                <a:ea typeface="Golos Text" panose="020B0503020202020204" pitchFamily="34" charset="0"/>
              </a:endParaRPr>
            </a:p>
          </p:txBody>
        </p:sp>
      </p:grpSp>
      <p:grpSp>
        <p:nvGrpSpPr>
          <p:cNvPr id="3" name="LOGO_4F">
            <a:extLst>
              <a:ext uri="{FF2B5EF4-FFF2-40B4-BE49-F238E27FC236}">
                <a16:creationId xmlns:a16="http://schemas.microsoft.com/office/drawing/2014/main" id="{6539EE4F-AC4F-6C76-A079-75075BFAD53F}"/>
              </a:ext>
            </a:extLst>
          </p:cNvPr>
          <p:cNvGrpSpPr/>
          <p:nvPr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18F62BA-898A-6487-8426-AF8448A705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4645D5D-A36B-BD5D-BAD3-BBC8D7EBC2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979BC15-4DAC-FC71-4B53-B5868A1D13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2F5EE39-91FA-6238-4A2F-AEBB5F6840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50266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189870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Kept">
      <a:dk1>
        <a:srgbClr val="531A56"/>
      </a:dk1>
      <a:lt1>
        <a:srgbClr val="FFFFFF"/>
      </a:lt1>
      <a:dk2>
        <a:srgbClr val="000000"/>
      </a:dk2>
      <a:lt2>
        <a:srgbClr val="CAC5F9"/>
      </a:lt2>
      <a:accent1>
        <a:srgbClr val="A39CFF"/>
      </a:accent1>
      <a:accent2>
        <a:srgbClr val="CDFF5D"/>
      </a:accent2>
      <a:accent3>
        <a:srgbClr val="00DD99"/>
      </a:accent3>
      <a:accent4>
        <a:srgbClr val="2ADBDB"/>
      </a:accent4>
      <a:accent5>
        <a:srgbClr val="FF605C"/>
      </a:accent5>
      <a:accent6>
        <a:srgbClr val="FFAB66"/>
      </a:accent6>
      <a:hlink>
        <a:srgbClr val="531A56"/>
      </a:hlink>
      <a:folHlink>
        <a:srgbClr val="3EBAFF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_JSC_Widescreen.potx" id="{DCCA6DF8-0AB1-4F23-8A30-9BD0D164B9BB}" vid="{3266E5EF-05E3-4A0F-9B3D-04D8A0C2B4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0E98727E5EFD44A5B58152E2CC9F3C" ma:contentTypeVersion="14" ma:contentTypeDescription="Create a new document." ma:contentTypeScope="" ma:versionID="f2009fc5a916628040699b7c85b694dd">
  <xsd:schema xmlns:xsd="http://www.w3.org/2001/XMLSchema" xmlns:xs="http://www.w3.org/2001/XMLSchema" xmlns:p="http://schemas.microsoft.com/office/2006/metadata/properties" xmlns:ns2="59aa1991-5a37-4160-88e0-d5049aaad999" xmlns:ns3="731385d6-d2ef-4b26-bcca-2d305526e1a6" targetNamespace="http://schemas.microsoft.com/office/2006/metadata/properties" ma:root="true" ma:fieldsID="63542d400e5c892a4ca095b83df6e3fd" ns2:_="" ns3:_="">
    <xsd:import namespace="59aa1991-5a37-4160-88e0-d5049aaad999"/>
    <xsd:import namespace="731385d6-d2ef-4b26-bcca-2d305526e1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aa1991-5a37-4160-88e0-d5049aaad9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883d318-f35c-4577-94aa-4c8e836d27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1385d6-d2ef-4b26-bcca-2d305526e1a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775f47db-9fd9-45d8-b133-80d58496e81e}" ma:internalName="TaxCatchAll" ma:showField="CatchAllData" ma:web="731385d6-d2ef-4b26-bcca-2d305526e1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C1FB58-0A0E-4C30-8EC2-599D712CAA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E183B5-46F1-4C1D-B85C-C9091ADA433E}">
  <ds:schemaRefs>
    <ds:schemaRef ds:uri="59aa1991-5a37-4160-88e0-d5049aaad999"/>
    <ds:schemaRef ds:uri="731385d6-d2ef-4b26-bcca-2d305526e1a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Широкоэкранный</PresentationFormat>
  <Paragraphs>33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Golos Text</vt:lpstr>
      <vt:lpstr>1_Office Theme</vt:lpstr>
      <vt:lpstr>Давлат ташкилотлари ва муассасаларида коррупцияга қарши самарали комплаенс- тизимларини яратиш ва жорий этиш</vt:lpstr>
      <vt:lpstr>Мазмуни (1/2)</vt:lpstr>
      <vt:lpstr>Мазмуни (2/2)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Обучающая программа по вопросам создания и внедрения эффективных антикоррупционных комплаенс-систем в государственных органах и учреждениях</dc:title>
  <dc:creator>Kiryanova, Viktoria</dc:creator>
  <cp:lastModifiedBy>Mushtariy Madraximova</cp:lastModifiedBy>
  <cp:revision>5</cp:revision>
  <dcterms:created xsi:type="dcterms:W3CDTF">2022-07-14T08:09:04Z</dcterms:created>
  <dcterms:modified xsi:type="dcterms:W3CDTF">2024-04-13T15:18:31Z</dcterms:modified>
</cp:coreProperties>
</file>